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88" r:id="rId5"/>
    <p:sldId id="335" r:id="rId6"/>
    <p:sldId id="334" r:id="rId7"/>
    <p:sldId id="293" r:id="rId8"/>
    <p:sldId id="336" r:id="rId9"/>
    <p:sldId id="328" r:id="rId10"/>
    <p:sldId id="325" r:id="rId11"/>
    <p:sldId id="333" r:id="rId12"/>
    <p:sldId id="326" r:id="rId13"/>
    <p:sldId id="329" r:id="rId14"/>
    <p:sldId id="330" r:id="rId15"/>
    <p:sldId id="337" r:id="rId16"/>
    <p:sldId id="297" r:id="rId17"/>
    <p:sldId id="299" r:id="rId18"/>
    <p:sldId id="300" r:id="rId19"/>
    <p:sldId id="304" r:id="rId20"/>
    <p:sldId id="302" r:id="rId21"/>
    <p:sldId id="303" r:id="rId22"/>
    <p:sldId id="301" r:id="rId23"/>
    <p:sldId id="332" r:id="rId24"/>
    <p:sldId id="317" r:id="rId25"/>
    <p:sldId id="310" r:id="rId26"/>
    <p:sldId id="320" r:id="rId27"/>
    <p:sldId id="309" r:id="rId28"/>
    <p:sldId id="322" r:id="rId29"/>
    <p:sldId id="32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11E"/>
    <a:srgbClr val="EF6774"/>
    <a:srgbClr val="8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4701A-44A8-4E46-8677-F7AAF345AB1A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7B5EE-1135-4739-9E99-168E07920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072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98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64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601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098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2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154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73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78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1555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811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9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D2E69-C812-4114-A79F-311945784AF0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AEBB5-E15F-4D09-A95B-93B318F423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45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0F68-C3FA-3955-3037-2828E8573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4312-6C92-86DC-AE4F-E14505264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5921"/>
            <a:ext cx="9144000" cy="1300630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Mean Force Integration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48096A-3963-A94B-E255-0C830D152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789" y="2896067"/>
            <a:ext cx="12197826" cy="396060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latin typeface="Arial"/>
                <a:cs typeface="Arial"/>
              </a:rPr>
              <a:t>Free energy surfaces from independent </a:t>
            </a: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b="1">
                <a:latin typeface="Arial"/>
                <a:cs typeface="Arial"/>
              </a:rPr>
              <a:t>biased MD simulations</a:t>
            </a:r>
            <a:br>
              <a:rPr lang="en-US" sz="3600" b="1">
                <a:latin typeface="Arial"/>
                <a:cs typeface="Arial"/>
              </a:rPr>
            </a:br>
            <a:endParaRPr lang="en-US" sz="3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Antoniu </a:t>
            </a:r>
            <a:r>
              <a:rPr lang="en-US" b="1" err="1">
                <a:latin typeface="Arial"/>
                <a:cs typeface="Arial"/>
              </a:rPr>
              <a:t>Bjola</a:t>
            </a:r>
            <a:endParaRPr lang="en-GB" b="1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US"/>
            </a:br>
            <a:r>
              <a:rPr lang="en-US">
                <a:latin typeface="Arial"/>
                <a:cs typeface="Arial"/>
              </a:rPr>
              <a:t>Matteo </a:t>
            </a:r>
            <a:r>
              <a:rPr lang="en-US" err="1">
                <a:latin typeface="Arial"/>
                <a:cs typeface="Arial"/>
              </a:rPr>
              <a:t>Salvalaglio</a:t>
            </a:r>
            <a:endParaRPr lang="en-GB" b="1" err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>
              <a:latin typeface="Arial"/>
              <a:cs typeface="Arial"/>
            </a:endParaRPr>
          </a:p>
          <a:p>
            <a:r>
              <a:rPr lang="en-US" b="1">
                <a:latin typeface="Arial"/>
                <a:cs typeface="Arial"/>
              </a:rPr>
              <a:t>University College London</a:t>
            </a:r>
            <a:b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AutoShape 2" descr="blob:null/c8288461-15af-4aed-a135-2f9048874fed">
            <a:extLst>
              <a:ext uri="{FF2B5EF4-FFF2-40B4-BE49-F238E27FC236}">
                <a16:creationId xmlns:a16="http://schemas.microsoft.com/office/drawing/2014/main" id="{DD6BF4BD-3E87-B878-48FA-5A791D5B5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4" y="-144463"/>
            <a:ext cx="2126071" cy="21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blob:null/c8288461-15af-4aed-a135-2f9048874fed">
            <a:extLst>
              <a:ext uri="{FF2B5EF4-FFF2-40B4-BE49-F238E27FC236}">
                <a16:creationId xmlns:a16="http://schemas.microsoft.com/office/drawing/2014/main" id="{8D2A57A4-C1BC-95BF-81C6-0E951843B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A09FF0-2AF7-DDE3-F538-072918DA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64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4251F20-2188-9E42-6D8E-CB7F23DB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36477"/>
            <a:ext cx="12192000" cy="4929634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26E80-8D30-F9F1-32EB-CE15A6443C6B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Convergence Estimator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pic>
        <p:nvPicPr>
          <p:cNvPr id="10" name="trim.FC40D0F0-CD65-44F2-95C7-F89C72951D42.MOV">
            <a:hlinkClick r:id="" action="ppaction://media"/>
            <a:extLst>
              <a:ext uri="{FF2B5EF4-FFF2-40B4-BE49-F238E27FC236}">
                <a16:creationId xmlns:a16="http://schemas.microsoft.com/office/drawing/2014/main" id="{9679B97F-C469-17B0-75E0-C8F9B42F4FB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899" y="1543327"/>
            <a:ext cx="12195899" cy="491591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14DE9D-72C7-F146-3F3B-B2BB858F5FFF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Convergence Estimator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119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9E0573F-0DD0-9E22-34C5-F728FB43A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36477"/>
            <a:ext cx="12192000" cy="491842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6BFE88-C32D-9933-5DCA-49B6CF84F8FC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Convergence Estimator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41173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Example in 2D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Content Placeholder 6" descr="A close-up of a pair of colored squares&#10;&#10;Description automatically generated">
            <a:extLst>
              <a:ext uri="{FF2B5EF4-FFF2-40B4-BE49-F238E27FC236}">
                <a16:creationId xmlns:a16="http://schemas.microsoft.com/office/drawing/2014/main" id="{7336F57A-CD0A-16E0-FC70-68CD0C2644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94" y="1932229"/>
            <a:ext cx="9496401" cy="3737051"/>
          </a:xfrm>
          <a:prstGeom prst="rect">
            <a:avLst/>
          </a:prstGeom>
        </p:spPr>
      </p:pic>
      <p:pic>
        <p:nvPicPr>
          <p:cNvPr id="5" name="Picture 4" descr="A colorful gradient on a black background&#10;&#10;Description automatically generated">
            <a:extLst>
              <a:ext uri="{FF2B5EF4-FFF2-40B4-BE49-F238E27FC236}">
                <a16:creationId xmlns:a16="http://schemas.microsoft.com/office/drawing/2014/main" id="{91249CF8-765C-3137-E456-BD386A8AE3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835831"/>
            <a:ext cx="2823031" cy="3105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105C71-8D69-4386-CC3E-0835B8DF91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43" y="4817686"/>
            <a:ext cx="2022365" cy="810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DDB2A0-4014-EFBC-8663-CCC4BEE8E970}"/>
              </a:ext>
            </a:extLst>
          </p:cNvPr>
          <p:cNvSpPr txBox="1"/>
          <p:nvPr/>
        </p:nvSpPr>
        <p:spPr>
          <a:xfrm>
            <a:off x="330450" y="142593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9B111E"/>
                </a:solidFill>
                <a:latin typeface="Arial"/>
                <a:cs typeface="Arial"/>
              </a:rPr>
              <a:t>Metadynamics simulation</a:t>
            </a:r>
          </a:p>
        </p:txBody>
      </p:sp>
    </p:spTree>
    <p:extLst>
      <p:ext uri="{BB962C8B-B14F-4D97-AF65-F5344CB8AC3E}">
        <p14:creationId xmlns:p14="http://schemas.microsoft.com/office/powerpoint/2010/main" val="320243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5BF4-F7C5-4B33-150D-C1F3959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79" y="1519995"/>
            <a:ext cx="3014567" cy="5270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C00000"/>
              </a:solidFill>
              <a:latin typeface="Arial"/>
              <a:ea typeface="Calibri"/>
              <a:cs typeface="Calibri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cs typeface="Calibri"/>
              </a:rPr>
              <a:t>Long Metadynamics Simulation</a:t>
            </a:r>
          </a:p>
          <a:p>
            <a:endParaRPr lang="en-US" sz="2000" b="1">
              <a:solidFill>
                <a:srgbClr val="9B111E"/>
              </a:solidFill>
              <a:latin typeface="Arial"/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rgbClr val="9B111E"/>
              </a:solidFill>
              <a:latin typeface="Arial"/>
              <a:cs typeface="Calibri"/>
            </a:endParaRPr>
          </a:p>
          <a:p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ea typeface="Calibri" panose="020F0502020204030204"/>
                <a:cs typeface="Calibri"/>
              </a:rPr>
              <a:t>20 Short Metadynamics Simulations</a:t>
            </a:r>
            <a:endParaRPr lang="en-US" sz="1800">
              <a:latin typeface="Arial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Example: Independent Simulations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2" name="Picture 1" descr="A group of colored shapes&#10;&#10;Description automatically generated with medium confidence">
            <a:extLst>
              <a:ext uri="{FF2B5EF4-FFF2-40B4-BE49-F238E27FC236}">
                <a16:creationId xmlns:a16="http://schemas.microsoft.com/office/drawing/2014/main" id="{7171884F-5E3A-0BD0-710A-D086AF2613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4" y="1307915"/>
            <a:ext cx="8499785" cy="548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28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0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F1305F94-4798-7342-EC78-3DB6A7AD3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3" y="1307915"/>
            <a:ext cx="8499785" cy="5482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Example: Mixing Biases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3F7958-FFE2-D2C7-BCA3-EA945BDB4BBA}"/>
              </a:ext>
            </a:extLst>
          </p:cNvPr>
          <p:cNvSpPr txBox="1">
            <a:spLocks/>
          </p:cNvSpPr>
          <p:nvPr/>
        </p:nvSpPr>
        <p:spPr>
          <a:xfrm>
            <a:off x="427879" y="1519995"/>
            <a:ext cx="3014567" cy="5270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C00000"/>
              </a:solidFill>
              <a:latin typeface="Arial"/>
              <a:ea typeface="Calibri"/>
              <a:cs typeface="Calibri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cs typeface="Calibri"/>
              </a:rPr>
              <a:t>Long metadynamics simulation</a:t>
            </a:r>
          </a:p>
          <a:p>
            <a:endParaRPr lang="en-US" sz="2000" b="1">
              <a:solidFill>
                <a:srgbClr val="9B111E"/>
              </a:solidFill>
              <a:latin typeface="Arial"/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ea typeface="Calibri" panose="020F0502020204030204"/>
                <a:cs typeface="Calibri"/>
              </a:rPr>
              <a:t>10 short metadynamics</a:t>
            </a:r>
            <a:br>
              <a:rPr lang="en-US" sz="2000" b="1">
                <a:solidFill>
                  <a:srgbClr val="9B111E"/>
                </a:solidFill>
                <a:latin typeface="Arial"/>
                <a:ea typeface="Calibri" panose="020F0502020204030204"/>
                <a:cs typeface="Calibri"/>
              </a:rPr>
            </a:br>
            <a:r>
              <a:rPr lang="en-US" sz="2000" b="1">
                <a:solidFill>
                  <a:srgbClr val="9B111E"/>
                </a:solidFill>
                <a:latin typeface="Arial"/>
                <a:cs typeface="Calibri"/>
              </a:rPr>
              <a:t>+ 10 short metadynamics with umbrella sampling</a:t>
            </a:r>
            <a:r>
              <a:rPr lang="en-US" sz="1800" b="1">
                <a:solidFill>
                  <a:srgbClr val="9B111E"/>
                </a:solidFill>
                <a:latin typeface="Arial"/>
                <a:cs typeface="Calibri"/>
              </a:rPr>
              <a:t> simulations</a:t>
            </a:r>
            <a:endParaRPr lang="en-US" sz="2000" b="1">
              <a:solidFill>
                <a:srgbClr val="9B111E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23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 descr="A group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1A9B585C-55DD-2E7B-3AE5-4C79C20A33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2" y="1307915"/>
            <a:ext cx="8499786" cy="5482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Example: Inverse FES Bias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3F7958-FFE2-D2C7-BCA3-EA945BDB4BBA}"/>
              </a:ext>
            </a:extLst>
          </p:cNvPr>
          <p:cNvSpPr txBox="1">
            <a:spLocks/>
          </p:cNvSpPr>
          <p:nvPr/>
        </p:nvSpPr>
        <p:spPr>
          <a:xfrm>
            <a:off x="427879" y="1519995"/>
            <a:ext cx="3014567" cy="52701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C00000"/>
              </a:solidFill>
              <a:latin typeface="Arial"/>
              <a:ea typeface="Calibri"/>
              <a:cs typeface="Calibri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cs typeface="Calibri"/>
              </a:rPr>
              <a:t>Long metadynamics simulation</a:t>
            </a:r>
          </a:p>
          <a:p>
            <a:endParaRPr lang="en-US" sz="2000" b="1">
              <a:solidFill>
                <a:srgbClr val="9B111E"/>
              </a:solidFill>
              <a:latin typeface="Arial"/>
              <a:cs typeface="Calibri"/>
            </a:endParaRPr>
          </a:p>
          <a:p>
            <a:pPr marL="0" indent="0">
              <a:buNone/>
            </a:pPr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pPr marL="0" indent="0">
              <a:buNone/>
            </a:pPr>
            <a:br>
              <a:rPr lang="en-US" sz="2000" b="1">
                <a:solidFill>
                  <a:srgbClr val="9B111E"/>
                </a:solidFill>
                <a:latin typeface="Arial"/>
                <a:cs typeface="Arial"/>
              </a:rPr>
            </a:br>
            <a:endParaRPr lang="en-US" sz="2000" b="1">
              <a:solidFill>
                <a:srgbClr val="9B111E"/>
              </a:solidFill>
              <a:latin typeface="Arial"/>
              <a:cs typeface="Arial"/>
            </a:endParaRPr>
          </a:p>
          <a:p>
            <a:r>
              <a:rPr lang="en-US" sz="2000" b="1">
                <a:solidFill>
                  <a:srgbClr val="9B111E"/>
                </a:solidFill>
                <a:latin typeface="Arial"/>
                <a:ea typeface="Calibri" panose="020F0502020204030204"/>
                <a:cs typeface="Calibri"/>
              </a:rPr>
              <a:t>20 short metadynamics</a:t>
            </a:r>
            <a:br>
              <a:rPr lang="en-US" sz="2000" b="1">
                <a:solidFill>
                  <a:srgbClr val="9B111E"/>
                </a:solidFill>
                <a:latin typeface="Arial"/>
                <a:ea typeface="Calibri" panose="020F0502020204030204"/>
                <a:cs typeface="Calibri"/>
              </a:rPr>
            </a:br>
            <a:r>
              <a:rPr lang="en-US" sz="1800" b="1">
                <a:solidFill>
                  <a:srgbClr val="9B111E"/>
                </a:solidFill>
                <a:latin typeface="Arial"/>
                <a:cs typeface="Calibri"/>
              </a:rPr>
              <a:t>simulations</a:t>
            </a:r>
            <a:r>
              <a:rPr lang="en-US" sz="2000" b="1">
                <a:solidFill>
                  <a:srgbClr val="9B111E"/>
                </a:solidFill>
                <a:latin typeface="Arial"/>
                <a:cs typeface="Calibri"/>
              </a:rPr>
              <a:t> with inverse FES bias</a:t>
            </a:r>
            <a:endParaRPr lang="en-US" sz="1800" b="1">
              <a:solidFill>
                <a:srgbClr val="9B111E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823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Arial"/>
                <a:cs typeface="Arial"/>
              </a:rPr>
              <a:t>Ab-initio Metadynamics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C9209-0F44-CFEC-7A94-B5F59FADDD0F}"/>
              </a:ext>
            </a:extLst>
          </p:cNvPr>
          <p:cNvSpPr txBox="1"/>
          <p:nvPr/>
        </p:nvSpPr>
        <p:spPr>
          <a:xfrm>
            <a:off x="8718927" y="3651594"/>
            <a:ext cx="321572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>
                <a:solidFill>
                  <a:srgbClr val="9B111E"/>
                </a:solidFill>
              </a:rPr>
              <a:t>Francesco Serse, Politecnico di Milano  </a:t>
            </a:r>
            <a:endParaRPr lang="en-GB" sz="2400">
              <a:solidFill>
                <a:srgbClr val="9B111E"/>
              </a:solidFill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DD7B15-A150-D757-3012-5362BFB2CF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25" y="1395201"/>
            <a:ext cx="2030651" cy="2159170"/>
          </a:xfrm>
          <a:prstGeom prst="rect">
            <a:avLst/>
          </a:prstGeom>
        </p:spPr>
      </p:pic>
      <p:pic>
        <p:nvPicPr>
          <p:cNvPr id="9" name="Picture 8" descr="A yellow and red molecule structure&#10;&#10;Description automatically generated">
            <a:extLst>
              <a:ext uri="{FF2B5EF4-FFF2-40B4-BE49-F238E27FC236}">
                <a16:creationId xmlns:a16="http://schemas.microsoft.com/office/drawing/2014/main" id="{30935D6E-B4D2-5E33-A235-9D4E65227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25" y="1836875"/>
            <a:ext cx="2322467" cy="1719604"/>
          </a:xfrm>
          <a:prstGeom prst="rect">
            <a:avLst/>
          </a:prstGeom>
        </p:spPr>
      </p:pic>
      <p:pic>
        <p:nvPicPr>
          <p:cNvPr id="10" name="Picture 9" descr="A yellow and red molecule&#10;&#10;Description automatically generated">
            <a:extLst>
              <a:ext uri="{FF2B5EF4-FFF2-40B4-BE49-F238E27FC236}">
                <a16:creationId xmlns:a16="http://schemas.microsoft.com/office/drawing/2014/main" id="{F6A4B391-95D3-5281-A8F5-1D51B1523E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54" y="1836875"/>
            <a:ext cx="2108033" cy="1588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E172AB-B335-1A88-5178-2FAE97801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618" y="3686737"/>
            <a:ext cx="3468876" cy="3170654"/>
          </a:xfrm>
          <a:prstGeom prst="rect">
            <a:avLst/>
          </a:prstGeom>
        </p:spPr>
      </p:pic>
      <p:pic>
        <p:nvPicPr>
          <p:cNvPr id="12" name="Picture 11" descr="A graph of a blue line&#10;&#10;Description automatically generated">
            <a:extLst>
              <a:ext uri="{FF2B5EF4-FFF2-40B4-BE49-F238E27FC236}">
                <a16:creationId xmlns:a16="http://schemas.microsoft.com/office/drawing/2014/main" id="{73714C37-B604-B298-8B72-8C2D9169D3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39" y="3684643"/>
            <a:ext cx="3293396" cy="311732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4098B7-132A-502A-2DA9-2DDFC0933966}"/>
              </a:ext>
            </a:extLst>
          </p:cNvPr>
          <p:cNvCxnSpPr/>
          <p:nvPr/>
        </p:nvCxnSpPr>
        <p:spPr>
          <a:xfrm>
            <a:off x="3059291" y="2595776"/>
            <a:ext cx="914400" cy="0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A26605-02EE-31CF-2F49-E92CD71B2B51}"/>
              </a:ext>
            </a:extLst>
          </p:cNvPr>
          <p:cNvCxnSpPr>
            <a:cxnSpLocks/>
          </p:cNvCxnSpPr>
          <p:nvPr/>
        </p:nvCxnSpPr>
        <p:spPr>
          <a:xfrm flipH="1">
            <a:off x="3056264" y="2694835"/>
            <a:ext cx="902691" cy="0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7AC49-2190-4C2F-452D-9C7FB36461D4}"/>
              </a:ext>
            </a:extLst>
          </p:cNvPr>
          <p:cNvSpPr txBox="1">
            <a:spLocks/>
          </p:cNvSpPr>
          <p:nvPr/>
        </p:nvSpPr>
        <p:spPr>
          <a:xfrm>
            <a:off x="327026" y="1284671"/>
            <a:ext cx="7452096" cy="608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9B111E"/>
                </a:solidFill>
                <a:latin typeface="Arial"/>
                <a:cs typeface="Calibri"/>
              </a:rPr>
              <a:t>Dissociation of polymer-chain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37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6262BE-5C5B-B05C-3F71-995DCA5C8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32" y="1476235"/>
            <a:ext cx="6076574" cy="24011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5BF4-F7C5-4B33-150D-C1F3959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363" y="3974810"/>
            <a:ext cx="6141008" cy="25582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Forward: Vapor forming liquid nuclei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Requires narrow biasing</a:t>
            </a:r>
          </a:p>
          <a:p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Backward: Evaporation of liquid nuclei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Required wide biasing</a:t>
            </a:r>
          </a:p>
          <a:p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Run </a:t>
            </a:r>
            <a:r>
              <a:rPr lang="en-US" sz="2000" b="1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50 forward </a:t>
            </a:r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and </a:t>
            </a:r>
            <a:r>
              <a:rPr lang="en-US" sz="2000" b="1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50 backward </a:t>
            </a:r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simulations</a:t>
            </a:r>
          </a:p>
          <a:p>
            <a:pPr marL="457200" lvl="1" indent="0">
              <a:buNone/>
            </a:pP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  <a:sym typeface="Wingdings" panose="05000000000000000000" pitchFamily="2" charset="2"/>
              </a:rPr>
              <a:t> </a:t>
            </a:r>
            <a:r>
              <a:rPr lang="en-US" sz="16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Stop after energy barrier sampled</a:t>
            </a:r>
          </a:p>
          <a:p>
            <a:r>
              <a:rPr lang="en-US" sz="20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Repeat for increasing supersaturations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rgbClr val="FFFFFF"/>
                </a:solidFill>
                <a:latin typeface="Arial"/>
                <a:cs typeface="Arial"/>
              </a:rPr>
              <a:t>Nucleation of supersaturated Argon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5FC5CB1-D8E7-51C7-F2EB-411392125A5F}"/>
              </a:ext>
            </a:extLst>
          </p:cNvPr>
          <p:cNvCxnSpPr>
            <a:cxnSpLocks/>
          </p:cNvCxnSpPr>
          <p:nvPr/>
        </p:nvCxnSpPr>
        <p:spPr>
          <a:xfrm>
            <a:off x="2617147" y="2463026"/>
            <a:ext cx="1248882" cy="0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EFCB90-A942-2818-205A-4B3F30B0652D}"/>
              </a:ext>
            </a:extLst>
          </p:cNvPr>
          <p:cNvCxnSpPr>
            <a:cxnSpLocks/>
          </p:cNvCxnSpPr>
          <p:nvPr/>
        </p:nvCxnSpPr>
        <p:spPr>
          <a:xfrm flipH="1">
            <a:off x="2614120" y="2562085"/>
            <a:ext cx="1225015" cy="0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9" descr="A colorful lines with numbers&#10;&#10;Description automatically generated with medium confidence">
            <a:extLst>
              <a:ext uri="{FF2B5EF4-FFF2-40B4-BE49-F238E27FC236}">
                <a16:creationId xmlns:a16="http://schemas.microsoft.com/office/drawing/2014/main" id="{D065EDF4-74BC-BE72-CAE7-5C84A10D5C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338" y="1609239"/>
            <a:ext cx="5373597" cy="46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42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Nucleation of Colloidal System</a:t>
            </a:r>
            <a:endParaRPr lang="en-GB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DAB98-4E0D-EA31-71AA-A404544C9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712" y="1421626"/>
            <a:ext cx="1857375" cy="162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1B3AA-7A11-58B2-9F7F-82A33699F0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89" y="3494576"/>
            <a:ext cx="3569068" cy="3030174"/>
          </a:xfrm>
          <a:prstGeom prst="rect">
            <a:avLst/>
          </a:prstGeom>
        </p:spPr>
      </p:pic>
      <p:pic>
        <p:nvPicPr>
          <p:cNvPr id="10" name="Picture 9" descr="A diagram of a molecule&#10;&#10;Description automatically generated">
            <a:extLst>
              <a:ext uri="{FF2B5EF4-FFF2-40B4-BE49-F238E27FC236}">
                <a16:creationId xmlns:a16="http://schemas.microsoft.com/office/drawing/2014/main" id="{E125F801-6EF8-926F-9CA4-D33E25F96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833" y="1786126"/>
            <a:ext cx="4152558" cy="1917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DADEF-4E17-FA23-A0C7-1D39DA12FC49}"/>
              </a:ext>
            </a:extLst>
          </p:cNvPr>
          <p:cNvSpPr txBox="1"/>
          <p:nvPr/>
        </p:nvSpPr>
        <p:spPr>
          <a:xfrm>
            <a:off x="9875606" y="1844829"/>
            <a:ext cx="2431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9B111E"/>
                </a:solidFill>
              </a:rPr>
              <a:t>Florian Dietrich</a:t>
            </a:r>
          </a:p>
          <a:p>
            <a:pPr algn="ctr"/>
            <a:r>
              <a:rPr lang="en-US">
                <a:solidFill>
                  <a:srgbClr val="9B111E"/>
                </a:solidFill>
              </a:rPr>
              <a:t>UCL</a:t>
            </a:r>
            <a:endParaRPr lang="en-GB">
              <a:solidFill>
                <a:srgbClr val="9B111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85DD53-15E6-7B6B-7554-D0F19DFE2B23}"/>
              </a:ext>
            </a:extLst>
          </p:cNvPr>
          <p:cNvSpPr txBox="1"/>
          <p:nvPr/>
        </p:nvSpPr>
        <p:spPr>
          <a:xfrm>
            <a:off x="634253" y="6595783"/>
            <a:ext cx="11214847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/>
              <a:t>[</a:t>
            </a:r>
            <a:r>
              <a:rPr lang="en-US" sz="1100" dirty="0">
                <a:ea typeface="+mn-lt"/>
                <a:cs typeface="+mn-lt"/>
              </a:rPr>
              <a:t>7] Dietrich F.; Advincula X.; Gobbo G.; Bellucci M, Salvalaglio M. “Machine Learning Nucleation Collective Variables with Graph Neural Networks”. J. Chem. Theo. Comp. 2023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graph of steps and steps&#10;&#10;Description automatically generated">
            <a:extLst>
              <a:ext uri="{FF2B5EF4-FFF2-40B4-BE49-F238E27FC236}">
                <a16:creationId xmlns:a16="http://schemas.microsoft.com/office/drawing/2014/main" id="{FE529DAE-B72C-4B2F-F115-5D5D3BD746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735" y="3598546"/>
            <a:ext cx="6667500" cy="3016856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A68B3A-EFAE-C8D0-779C-E1F4C8AA4454}"/>
              </a:ext>
            </a:extLst>
          </p:cNvPr>
          <p:cNvSpPr txBox="1">
            <a:spLocks/>
          </p:cNvSpPr>
          <p:nvPr/>
        </p:nvSpPr>
        <p:spPr>
          <a:xfrm>
            <a:off x="327026" y="1284671"/>
            <a:ext cx="7452096" cy="608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9B111E"/>
                </a:solidFill>
                <a:latin typeface="Arial"/>
                <a:cs typeface="Calibri"/>
              </a:rPr>
              <a:t>Estimating CV using graph-NN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0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line on a black background&#10;&#10;Description automatically generated">
            <a:extLst>
              <a:ext uri="{FF2B5EF4-FFF2-40B4-BE49-F238E27FC236}">
                <a16:creationId xmlns:a16="http://schemas.microsoft.com/office/drawing/2014/main" id="{A30AED3D-CC2D-23B9-CC57-D6C7C77C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20" y="1861952"/>
            <a:ext cx="5542767" cy="3400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Enhanced Sampling - Methods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303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1002700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Outlook: Developing Biasing Strategies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C185F6A-BA0D-A4B5-30ED-2A42BBBF26C5}"/>
              </a:ext>
            </a:extLst>
          </p:cNvPr>
          <p:cNvCxnSpPr>
            <a:cxnSpLocks/>
          </p:cNvCxnSpPr>
          <p:nvPr/>
        </p:nvCxnSpPr>
        <p:spPr>
          <a:xfrm>
            <a:off x="2052264" y="2308117"/>
            <a:ext cx="649557" cy="7998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9B111E">
                <a:alpha val="5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F1DC541-A1DE-DEF5-FFC1-2F1A18C1A3D2}"/>
              </a:ext>
            </a:extLst>
          </p:cNvPr>
          <p:cNvSpPr txBox="1"/>
          <p:nvPr/>
        </p:nvSpPr>
        <p:spPr>
          <a:xfrm>
            <a:off x="2701821" y="1962172"/>
            <a:ext cx="3909434" cy="707886"/>
          </a:xfrm>
          <a:prstGeom prst="rect">
            <a:avLst/>
          </a:prstGeom>
          <a:noFill/>
          <a:ln w="12700">
            <a:solidFill>
              <a:srgbClr val="9B111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9B11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 phase </a:t>
            </a:r>
          </a:p>
          <a:p>
            <a:pPr algn="ctr"/>
            <a:r>
              <a:rPr lang="en-US" sz="2000">
                <a:solidFill>
                  <a:srgbClr val="9B11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Aggressive metadynamics bias</a:t>
            </a:r>
            <a:endParaRPr lang="en-GB" sz="2000">
              <a:solidFill>
                <a:srgbClr val="9B11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C4DF30-23E0-FC1C-326D-A9925C71A5E8}"/>
              </a:ext>
            </a:extLst>
          </p:cNvPr>
          <p:cNvSpPr/>
          <p:nvPr/>
        </p:nvSpPr>
        <p:spPr>
          <a:xfrm>
            <a:off x="486229" y="2405880"/>
            <a:ext cx="1560955" cy="14400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Simulation 2</a:t>
            </a:r>
            <a:endParaRPr lang="en-GB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B5652A-4F9A-B13B-CB3D-1AA4B9097D8E}"/>
              </a:ext>
            </a:extLst>
          </p:cNvPr>
          <p:cNvSpPr txBox="1"/>
          <p:nvPr/>
        </p:nvSpPr>
        <p:spPr>
          <a:xfrm>
            <a:off x="2701823" y="2619275"/>
            <a:ext cx="3909434" cy="1015663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err="1">
                <a:solidFill>
                  <a:srgbClr val="FFC000"/>
                </a:solidFill>
                <a:latin typeface="Arial"/>
                <a:cs typeface="Arial"/>
              </a:rPr>
              <a:t>Metadynamics</a:t>
            </a:r>
            <a:r>
              <a:rPr lang="en-US" sz="2000" b="1">
                <a:solidFill>
                  <a:srgbClr val="FFC000"/>
                </a:solidFill>
                <a:latin typeface="Arial"/>
                <a:cs typeface="Arial"/>
              </a:rPr>
              <a:t> phase</a:t>
            </a:r>
          </a:p>
          <a:p>
            <a:pPr algn="ctr"/>
            <a:r>
              <a:rPr lang="en-US" sz="2000">
                <a:solidFill>
                  <a:srgbClr val="FFC000"/>
                </a:solidFill>
                <a:latin typeface="Arial"/>
                <a:cs typeface="Arial"/>
              </a:rPr>
              <a:t>Inverse FES bias</a:t>
            </a:r>
            <a:r>
              <a:rPr lang="en-US" sz="2000" b="1">
                <a:solidFill>
                  <a:srgbClr val="FFC000"/>
                </a:solidFill>
                <a:latin typeface="Arial"/>
                <a:cs typeface="Arial"/>
              </a:rPr>
              <a:t> +</a:t>
            </a:r>
          </a:p>
          <a:p>
            <a:pPr algn="ctr"/>
            <a:r>
              <a:rPr lang="en-US" sz="2000">
                <a:solidFill>
                  <a:srgbClr val="FFC000"/>
                </a:solidFill>
                <a:latin typeface="Arial"/>
                <a:cs typeface="Arial"/>
              </a:rPr>
              <a:t>Gentle </a:t>
            </a:r>
            <a:r>
              <a:rPr lang="en-US" sz="2000" err="1">
                <a:solidFill>
                  <a:srgbClr val="FFC000"/>
                </a:solidFill>
                <a:latin typeface="Arial"/>
                <a:cs typeface="Arial"/>
              </a:rPr>
              <a:t>metadynamics</a:t>
            </a:r>
            <a:r>
              <a:rPr lang="en-US" sz="2000">
                <a:solidFill>
                  <a:srgbClr val="FFC000"/>
                </a:solidFill>
                <a:latin typeface="Arial"/>
                <a:cs typeface="Arial"/>
              </a:rPr>
              <a:t> bias</a:t>
            </a:r>
            <a:endParaRPr lang="en-GB" sz="2000">
              <a:solidFill>
                <a:srgbClr val="FFC000"/>
              </a:solidFill>
              <a:latin typeface="Arial"/>
              <a:cs typeface="Arial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DBFF4CB-5BB6-4236-30A2-2EECC3BB0F4C}"/>
              </a:ext>
            </a:extLst>
          </p:cNvPr>
          <p:cNvCxnSpPr>
            <a:cxnSpLocks/>
          </p:cNvCxnSpPr>
          <p:nvPr/>
        </p:nvCxnSpPr>
        <p:spPr>
          <a:xfrm>
            <a:off x="2047184" y="3125880"/>
            <a:ext cx="654639" cy="1227"/>
          </a:xfrm>
          <a:prstGeom prst="bentConnector3">
            <a:avLst>
              <a:gd name="adj1" fmla="val 50000"/>
            </a:avLst>
          </a:prstGeom>
          <a:ln w="38100" cmpd="sng">
            <a:solidFill>
              <a:srgbClr val="FFC000">
                <a:alpha val="50000"/>
              </a:srgb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0A2A98E-BB71-2D48-61D9-D4AADDC703B4}"/>
              </a:ext>
            </a:extLst>
          </p:cNvPr>
          <p:cNvSpPr/>
          <p:nvPr/>
        </p:nvSpPr>
        <p:spPr>
          <a:xfrm>
            <a:off x="481148" y="3876497"/>
            <a:ext cx="1566035" cy="1440000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Simulation 3</a:t>
            </a:r>
            <a:endParaRPr lang="en-GB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7FF93F-DB0B-3E1F-459E-BA1316B12398}"/>
              </a:ext>
            </a:extLst>
          </p:cNvPr>
          <p:cNvSpPr txBox="1"/>
          <p:nvPr/>
        </p:nvSpPr>
        <p:spPr>
          <a:xfrm>
            <a:off x="2663999" y="4241259"/>
            <a:ext cx="3947257" cy="707886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Flat sampling phase </a:t>
            </a:r>
          </a:p>
          <a:p>
            <a:pPr algn="ctr"/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inverse FES bias</a:t>
            </a:r>
            <a:endParaRPr lang="en-GB" sz="20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4FCD6BC-CB54-94E6-9D7B-1075A0FB1AF8}"/>
              </a:ext>
            </a:extLst>
          </p:cNvPr>
          <p:cNvCxnSpPr>
            <a:cxnSpLocks/>
          </p:cNvCxnSpPr>
          <p:nvPr/>
        </p:nvCxnSpPr>
        <p:spPr>
          <a:xfrm flipV="1">
            <a:off x="2047183" y="4595202"/>
            <a:ext cx="616816" cy="1295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accent6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66595A-21D6-D510-56C2-18DC542EA7F7}"/>
              </a:ext>
            </a:extLst>
          </p:cNvPr>
          <p:cNvSpPr/>
          <p:nvPr/>
        </p:nvSpPr>
        <p:spPr>
          <a:xfrm>
            <a:off x="481149" y="5347041"/>
            <a:ext cx="1566036" cy="14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Simulation 4</a:t>
            </a:r>
            <a:endParaRPr lang="en-GB" b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3D0154-4FDD-6B27-D458-6A508F916B3F}"/>
              </a:ext>
            </a:extLst>
          </p:cNvPr>
          <p:cNvSpPr/>
          <p:nvPr/>
        </p:nvSpPr>
        <p:spPr>
          <a:xfrm>
            <a:off x="486229" y="2236117"/>
            <a:ext cx="1566035" cy="144000"/>
          </a:xfrm>
          <a:prstGeom prst="roundRect">
            <a:avLst/>
          </a:prstGeom>
          <a:solidFill>
            <a:srgbClr val="9B111E"/>
          </a:solidFill>
          <a:ln>
            <a:solidFill>
              <a:srgbClr val="9B1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/>
              <a:t>Simulation 1</a:t>
            </a:r>
            <a:endParaRPr lang="en-GB" sz="1400" b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DD5D8A7-899A-D037-FCE5-1B4C26ADEB12}"/>
              </a:ext>
            </a:extLst>
          </p:cNvPr>
          <p:cNvSpPr txBox="1"/>
          <p:nvPr/>
        </p:nvSpPr>
        <p:spPr>
          <a:xfrm>
            <a:off x="2701822" y="5555466"/>
            <a:ext cx="3909433" cy="1015663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Umbrella sampling phase </a:t>
            </a:r>
            <a:r>
              <a:rPr lang="en-US"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FES bias +</a:t>
            </a:r>
          </a:p>
          <a:p>
            <a:pPr algn="ctr"/>
            <a:r>
              <a:rPr lang="en-US" sz="20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Harmonic potential</a:t>
            </a:r>
            <a:endParaRPr lang="en-GB" sz="200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34F25C4-16C8-CA71-9F9D-CEBB7339DB50}"/>
              </a:ext>
            </a:extLst>
          </p:cNvPr>
          <p:cNvCxnSpPr>
            <a:cxnSpLocks/>
          </p:cNvCxnSpPr>
          <p:nvPr/>
        </p:nvCxnSpPr>
        <p:spPr>
          <a:xfrm flipV="1">
            <a:off x="2047185" y="6063298"/>
            <a:ext cx="654637" cy="3743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accent5">
                <a:alpha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D6B33750-6DDA-94E8-2827-E44536BCD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321" y="1765419"/>
            <a:ext cx="5001949" cy="5001949"/>
          </a:xfrm>
          <a:prstGeom prst="rect">
            <a:avLst/>
          </a:prstGeom>
        </p:spPr>
      </p:pic>
      <p:pic>
        <p:nvPicPr>
          <p:cNvPr id="11" name="Picture 10" descr="A screen shot of a black background&#10;&#10;Description automatically generated">
            <a:extLst>
              <a:ext uri="{FF2B5EF4-FFF2-40B4-BE49-F238E27FC236}">
                <a16:creationId xmlns:a16="http://schemas.microsoft.com/office/drawing/2014/main" id="{7E54CD3A-3D5D-F8AA-AF3D-59BEA905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1319" y="1769372"/>
            <a:ext cx="5001950" cy="5001950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26BB20BB-BA90-C401-0E98-FD8C79D09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1680" y="1759598"/>
            <a:ext cx="5001950" cy="500195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CB5D9D5-39D4-E5DB-E92A-53EB3AF406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322" y="1762474"/>
            <a:ext cx="5001950" cy="500195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4E1A1B1-F9DF-33CF-7DF8-60DDB6E31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4676" y="1762474"/>
            <a:ext cx="5001950" cy="5001950"/>
          </a:xfrm>
          <a:prstGeom prst="rect">
            <a:avLst/>
          </a:prstGeom>
        </p:spPr>
      </p:pic>
      <p:pic>
        <p:nvPicPr>
          <p:cNvPr id="19" name="Picture 1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08A50B4-6724-1357-ECAC-E2BA3A3A0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9302" y="1768616"/>
            <a:ext cx="5001950" cy="5001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014BB-ED66-B7B2-5662-CEDF1AEC8BAC}"/>
              </a:ext>
            </a:extLst>
          </p:cNvPr>
          <p:cNvSpPr txBox="1">
            <a:spLocks/>
          </p:cNvSpPr>
          <p:nvPr/>
        </p:nvSpPr>
        <p:spPr>
          <a:xfrm>
            <a:off x="327026" y="1340700"/>
            <a:ext cx="7452096" cy="608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rgbClr val="9B111E"/>
                </a:solidFill>
                <a:latin typeface="Arial"/>
                <a:cs typeface="Calibri"/>
              </a:rPr>
              <a:t>Re-Initialising a simulation</a:t>
            </a:r>
            <a:endParaRPr lang="en-GB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8076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3.7037E-6 L -0.00013 -0.02107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6" grpId="0" animBg="1"/>
      <p:bldP spid="17" grpId="0" animBg="1"/>
      <p:bldP spid="23" grpId="0" animBg="1"/>
      <p:bldP spid="24" grpId="0" animBg="1"/>
      <p:bldP spid="32" grpId="0" animBg="1"/>
      <p:bldP spid="7" grpId="0" animBg="1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1026233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Outlook: Developing Biasing Strategies</a:t>
            </a:r>
            <a:endParaRPr lang="en-US" sz="400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0BC363-327C-0A35-F17E-D88E51EB8B2A}"/>
              </a:ext>
            </a:extLst>
          </p:cNvPr>
          <p:cNvSpPr/>
          <p:nvPr/>
        </p:nvSpPr>
        <p:spPr>
          <a:xfrm>
            <a:off x="330450" y="2442424"/>
            <a:ext cx="1566035" cy="573634"/>
          </a:xfrm>
          <a:prstGeom prst="roundRect">
            <a:avLst/>
          </a:prstGeom>
          <a:solidFill>
            <a:srgbClr val="9B111E"/>
          </a:solidFill>
          <a:ln>
            <a:solidFill>
              <a:srgbClr val="9B1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Simulation 1</a:t>
            </a:r>
            <a:endParaRPr lang="en-GB" b="1"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5FE67C-97E5-F729-C37F-2CA54BB14E27}"/>
              </a:ext>
            </a:extLst>
          </p:cNvPr>
          <p:cNvSpPr/>
          <p:nvPr/>
        </p:nvSpPr>
        <p:spPr>
          <a:xfrm>
            <a:off x="330449" y="3341592"/>
            <a:ext cx="2093437" cy="573634"/>
          </a:xfrm>
          <a:prstGeom prst="roundRect">
            <a:avLst/>
          </a:prstGeom>
          <a:solidFill>
            <a:srgbClr val="9B111E"/>
          </a:solidFill>
          <a:ln>
            <a:solidFill>
              <a:srgbClr val="9B1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Simulation 2</a:t>
            </a:r>
            <a:endParaRPr lang="en-GB" b="1">
              <a:cs typeface="Calibri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423E572-CE5A-83E2-94AB-B532C38895EE}"/>
              </a:ext>
            </a:extLst>
          </p:cNvPr>
          <p:cNvSpPr/>
          <p:nvPr/>
        </p:nvSpPr>
        <p:spPr>
          <a:xfrm>
            <a:off x="330447" y="5139928"/>
            <a:ext cx="4604410" cy="573634"/>
          </a:xfrm>
          <a:prstGeom prst="roundRect">
            <a:avLst/>
          </a:prstGeom>
          <a:solidFill>
            <a:srgbClr val="9B111E"/>
          </a:solidFill>
          <a:ln>
            <a:solidFill>
              <a:srgbClr val="9B1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Simulation 4</a:t>
            </a:r>
            <a:endParaRPr lang="en-GB" b="1">
              <a:cs typeface="Calibri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398502-D207-82B1-A7E9-A077423B904E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 flipV="1">
            <a:off x="1896485" y="2729240"/>
            <a:ext cx="19865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F6999FF-BBCC-DA48-FEA0-1F127FB4D8B1}"/>
              </a:ext>
            </a:extLst>
          </p:cNvPr>
          <p:cNvSpPr/>
          <p:nvPr/>
        </p:nvSpPr>
        <p:spPr>
          <a:xfrm>
            <a:off x="2095136" y="2442424"/>
            <a:ext cx="3721627" cy="57363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5</a:t>
            </a:r>
            <a:endParaRPr lang="en-GB" b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99723-4594-9884-FAC0-4167C9A37BFA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 flipV="1">
            <a:off x="2423886" y="3628406"/>
            <a:ext cx="201021" cy="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CF398DB-5CA9-FA80-5430-795B560AF729}"/>
              </a:ext>
            </a:extLst>
          </p:cNvPr>
          <p:cNvSpPr/>
          <p:nvPr/>
        </p:nvSpPr>
        <p:spPr>
          <a:xfrm>
            <a:off x="2624907" y="3341590"/>
            <a:ext cx="956001" cy="57363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6</a:t>
            </a:r>
            <a:endParaRPr lang="en-GB" b="1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9633678-CFB3-4A4A-C2ED-9B7A5E6D5EBF}"/>
              </a:ext>
            </a:extLst>
          </p:cNvPr>
          <p:cNvSpPr/>
          <p:nvPr/>
        </p:nvSpPr>
        <p:spPr>
          <a:xfrm>
            <a:off x="5138057" y="5139928"/>
            <a:ext cx="1150655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9</a:t>
            </a:r>
            <a:endParaRPr lang="en-GB" b="1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933436-A349-A72C-951C-BF21825C15B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934857" y="5422811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C40989-D576-8E14-6637-8F4B6196545D}"/>
              </a:ext>
            </a:extLst>
          </p:cNvPr>
          <p:cNvSpPr/>
          <p:nvPr/>
        </p:nvSpPr>
        <p:spPr>
          <a:xfrm>
            <a:off x="3139568" y="4240760"/>
            <a:ext cx="2299637" cy="573632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7</a:t>
            </a:r>
            <a:endParaRPr lang="en-GB" b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E86615-E0B9-5379-C764-94546834E4B4}"/>
              </a:ext>
            </a:extLst>
          </p:cNvPr>
          <p:cNvCxnSpPr>
            <a:cxnSpLocks/>
            <a:stCxn id="11" idx="3"/>
            <a:endCxn id="3" idx="1"/>
          </p:cNvCxnSpPr>
          <p:nvPr/>
        </p:nvCxnSpPr>
        <p:spPr>
          <a:xfrm flipV="1">
            <a:off x="2918012" y="4527576"/>
            <a:ext cx="22155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29F35C-E44C-6ECB-BC17-78F96F6B6F29}"/>
              </a:ext>
            </a:extLst>
          </p:cNvPr>
          <p:cNvSpPr/>
          <p:nvPr/>
        </p:nvSpPr>
        <p:spPr>
          <a:xfrm>
            <a:off x="330448" y="4240760"/>
            <a:ext cx="2587564" cy="573634"/>
          </a:xfrm>
          <a:prstGeom prst="roundRect">
            <a:avLst/>
          </a:prstGeom>
          <a:solidFill>
            <a:srgbClr val="9B111E"/>
          </a:solidFill>
          <a:ln>
            <a:solidFill>
              <a:srgbClr val="9B11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Simulation 3</a:t>
            </a:r>
            <a:endParaRPr lang="en-GB" b="1">
              <a:cs typeface="Calibri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20B7D8B-530E-4E14-1D49-D55C5C870DA4}"/>
              </a:ext>
            </a:extLst>
          </p:cNvPr>
          <p:cNvSpPr/>
          <p:nvPr/>
        </p:nvSpPr>
        <p:spPr>
          <a:xfrm>
            <a:off x="3781929" y="3345525"/>
            <a:ext cx="1356128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8</a:t>
            </a:r>
            <a:endParaRPr lang="en-GB" b="1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33094E-F4A5-3310-2D6F-F6CEB808F55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3578729" y="3628408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FEC1FBB-0D49-AB3F-40AA-BECC697AE868}"/>
              </a:ext>
            </a:extLst>
          </p:cNvPr>
          <p:cNvSpPr/>
          <p:nvPr/>
        </p:nvSpPr>
        <p:spPr>
          <a:xfrm>
            <a:off x="5642404" y="4236827"/>
            <a:ext cx="2404315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11</a:t>
            </a:r>
            <a:endParaRPr lang="en-GB" b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806892C-5DC5-C18B-E5AC-AEBDFD474A8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439205" y="4519710"/>
            <a:ext cx="203199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4B86825-DC12-AF04-370E-05630EBCF325}"/>
              </a:ext>
            </a:extLst>
          </p:cNvPr>
          <p:cNvSpPr/>
          <p:nvPr/>
        </p:nvSpPr>
        <p:spPr>
          <a:xfrm>
            <a:off x="5339078" y="3345525"/>
            <a:ext cx="1966686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10</a:t>
            </a:r>
            <a:endParaRPr lang="en-GB" b="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8F706C3-2093-49ED-1430-8854591939F8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135878" y="3628408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106836-108E-1BAB-508A-71DC7489627E}"/>
              </a:ext>
            </a:extLst>
          </p:cNvPr>
          <p:cNvSpPr/>
          <p:nvPr/>
        </p:nvSpPr>
        <p:spPr>
          <a:xfrm>
            <a:off x="6015413" y="2442424"/>
            <a:ext cx="2863115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12</a:t>
            </a:r>
            <a:endParaRPr lang="en-GB" b="1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54E54D7-0A92-EE36-69B1-92AC56EA66E9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812214" y="2725307"/>
            <a:ext cx="203199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13A40B3-582B-074F-76D6-2E5FD462E505}"/>
              </a:ext>
            </a:extLst>
          </p:cNvPr>
          <p:cNvSpPr/>
          <p:nvPr/>
        </p:nvSpPr>
        <p:spPr>
          <a:xfrm>
            <a:off x="6491912" y="5135995"/>
            <a:ext cx="1966686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13</a:t>
            </a:r>
            <a:endParaRPr lang="en-GB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B0F71A-CB67-87E6-EFA5-5DED3B097DAF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6288712" y="5418878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73B88A4-E8C8-D9CC-2B4F-45069A8D024F}"/>
              </a:ext>
            </a:extLst>
          </p:cNvPr>
          <p:cNvSpPr/>
          <p:nvPr/>
        </p:nvSpPr>
        <p:spPr>
          <a:xfrm>
            <a:off x="7506785" y="3341590"/>
            <a:ext cx="1966686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14</a:t>
            </a:r>
            <a:endParaRPr lang="en-GB" b="1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B38FC5-C521-0877-01F6-E1177D187236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303585" y="3624473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9126EB2-C1BD-E8DD-D9DB-FB428CE47366}"/>
              </a:ext>
            </a:extLst>
          </p:cNvPr>
          <p:cNvSpPr/>
          <p:nvPr/>
        </p:nvSpPr>
        <p:spPr>
          <a:xfrm>
            <a:off x="8249917" y="4236322"/>
            <a:ext cx="2587563" cy="5736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15</a:t>
            </a:r>
            <a:endParaRPr lang="en-GB" b="1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EE49A4-A587-DEA7-5254-3ED7A1D7FB98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8046718" y="4519205"/>
            <a:ext cx="203199" cy="39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D473E24-211F-C3E5-F313-3E5958282ABB}"/>
              </a:ext>
            </a:extLst>
          </p:cNvPr>
          <p:cNvSpPr/>
          <p:nvPr/>
        </p:nvSpPr>
        <p:spPr>
          <a:xfrm>
            <a:off x="9674492" y="3336649"/>
            <a:ext cx="2071826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8</a:t>
            </a:r>
            <a:endParaRPr lang="en-GB" b="1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0B73FF8-9110-8155-D3F4-DF19D2768CD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9471292" y="3619532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97842AD-0C53-1719-6879-BB68B2175B18}"/>
              </a:ext>
            </a:extLst>
          </p:cNvPr>
          <p:cNvSpPr/>
          <p:nvPr/>
        </p:nvSpPr>
        <p:spPr>
          <a:xfrm>
            <a:off x="8661798" y="5132062"/>
            <a:ext cx="1353855" cy="5736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16</a:t>
            </a:r>
            <a:endParaRPr lang="en-GB" b="1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F5B744-6DD1-43F5-84CF-195BD22B16A1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458598" y="5414945"/>
            <a:ext cx="203200" cy="39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5AB78B2-0630-458B-5B5D-3E8FFB4399DB}"/>
              </a:ext>
            </a:extLst>
          </p:cNvPr>
          <p:cNvSpPr/>
          <p:nvPr/>
        </p:nvSpPr>
        <p:spPr>
          <a:xfrm>
            <a:off x="10225314" y="5128129"/>
            <a:ext cx="1521004" cy="5736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15</a:t>
            </a:r>
            <a:endParaRPr lang="en-GB" b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017E020-FCEB-D1EF-6802-49B7A2F9AFF3}"/>
              </a:ext>
            </a:extLst>
          </p:cNvPr>
          <p:cNvCxnSpPr>
            <a:cxnSpLocks/>
            <a:endCxn id="43" idx="1"/>
          </p:cNvCxnSpPr>
          <p:nvPr/>
        </p:nvCxnSpPr>
        <p:spPr>
          <a:xfrm>
            <a:off x="10022114" y="5411012"/>
            <a:ext cx="203200" cy="39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69C62A1-3E51-8445-8B57-83D401474122}"/>
              </a:ext>
            </a:extLst>
          </p:cNvPr>
          <p:cNvSpPr/>
          <p:nvPr/>
        </p:nvSpPr>
        <p:spPr>
          <a:xfrm>
            <a:off x="9077178" y="2436976"/>
            <a:ext cx="1218337" cy="5736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15</a:t>
            </a:r>
            <a:endParaRPr lang="en-GB" b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2B902EB-AF3A-C419-803D-BBC8D7680D1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873978" y="2719859"/>
            <a:ext cx="203200" cy="39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16B1B3B-698A-6365-3F31-2CD7573705C9}"/>
              </a:ext>
            </a:extLst>
          </p:cNvPr>
          <p:cNvSpPr/>
          <p:nvPr/>
        </p:nvSpPr>
        <p:spPr>
          <a:xfrm>
            <a:off x="10494165" y="2433043"/>
            <a:ext cx="1218337" cy="573632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15</a:t>
            </a:r>
            <a:endParaRPr lang="en-GB" b="1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99689F6-6583-3B44-3A3E-C368A7E050D3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10290965" y="2715926"/>
            <a:ext cx="203200" cy="393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5392A2F-66C6-D5AF-E9C7-C8BDB0D50786}"/>
              </a:ext>
            </a:extLst>
          </p:cNvPr>
          <p:cNvSpPr/>
          <p:nvPr/>
        </p:nvSpPr>
        <p:spPr>
          <a:xfrm>
            <a:off x="11040678" y="4232389"/>
            <a:ext cx="671824" cy="57363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8</a:t>
            </a:r>
            <a:endParaRPr lang="en-GB" b="1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D4EE49-8095-F7ED-609E-AAAFDC748A8B}"/>
              </a:ext>
            </a:extLst>
          </p:cNvPr>
          <p:cNvCxnSpPr>
            <a:cxnSpLocks/>
          </p:cNvCxnSpPr>
          <p:nvPr/>
        </p:nvCxnSpPr>
        <p:spPr>
          <a:xfrm>
            <a:off x="10837478" y="4509372"/>
            <a:ext cx="203200" cy="3933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A9AAAD-99ED-C11F-9594-A03531EC5DE8}"/>
              </a:ext>
            </a:extLst>
          </p:cNvPr>
          <p:cNvSpPr txBox="1">
            <a:spLocks/>
          </p:cNvSpPr>
          <p:nvPr/>
        </p:nvSpPr>
        <p:spPr>
          <a:xfrm>
            <a:off x="327026" y="1340700"/>
            <a:ext cx="7452096" cy="60851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rgbClr val="9B111E"/>
                </a:solidFill>
                <a:latin typeface="Arial"/>
                <a:cs typeface="Calibri"/>
              </a:rPr>
              <a:t>Re-Initialising parallel simulations</a:t>
            </a:r>
            <a:endParaRPr lang="en-GB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461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30" grpId="0" animBg="1"/>
      <p:bldP spid="3" grpId="0" animBg="1"/>
      <p:bldP spid="15" grpId="0" animBg="1"/>
      <p:bldP spid="18" grpId="0" animBg="1"/>
      <p:bldP spid="23" grpId="0" animBg="1"/>
      <p:bldP spid="25" grpId="0" animBg="1"/>
      <p:bldP spid="32" grpId="0" animBg="1"/>
      <p:bldP spid="34" grpId="0" animBg="1"/>
      <p:bldP spid="37" grpId="0" animBg="1"/>
      <p:bldP spid="39" grpId="0" animBg="1"/>
      <p:bldP spid="41" grpId="0" animBg="1"/>
      <p:bldP spid="43" grpId="0" animBg="1"/>
      <p:bldP spid="46" grpId="0" animBg="1"/>
      <p:bldP spid="48" grpId="0" animBg="1"/>
      <p:bldP spid="5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5BF4-F7C5-4B33-150D-C1F3959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706" y="1587839"/>
            <a:ext cx="10515600" cy="527016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latin typeface="Arial"/>
              <a:ea typeface="Calibri" panose="020F0502020204030204"/>
              <a:cs typeface="Calibri"/>
            </a:endParaRPr>
          </a:p>
          <a:p>
            <a:pPr lvl="1"/>
            <a:endParaRPr lang="en-US">
              <a:latin typeface="Arial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Comparing Biasing Strategies</a:t>
            </a:r>
            <a:endParaRPr lang="en-US" sz="400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1B47DB-AFAB-76D5-DD24-8DF84726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22" y="1588995"/>
            <a:ext cx="11805955" cy="461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3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5BF4-F7C5-4B33-150D-C1F3959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80" y="1519995"/>
            <a:ext cx="10515600" cy="5270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Additional flexibility to run biased MD simulations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Combine independent simulation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Multiple forms of bias potential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Real-time convergence estimation</a:t>
            </a:r>
          </a:p>
          <a:p>
            <a:pPr lvl="1">
              <a:lnSpc>
                <a:spcPct val="150000"/>
              </a:lnSpc>
            </a:pPr>
            <a:r>
              <a:rPr lang="en-GB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Guide to terminate and re-initialise</a:t>
            </a:r>
            <a:r>
              <a:rPr lang="en-GB" b="1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 </a:t>
            </a:r>
            <a:r>
              <a:rPr lang="en-GB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simulations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Optimization of computational resources</a:t>
            </a:r>
          </a:p>
          <a:p>
            <a:pPr lvl="1">
              <a:lnSpc>
                <a:spcPct val="150000"/>
              </a:lnSpc>
            </a:pPr>
            <a:endParaRPr lang="en-GB" b="1" dirty="0">
              <a:solidFill>
                <a:srgbClr val="9B111E"/>
              </a:solidFill>
              <a:latin typeface="Arial"/>
              <a:ea typeface="Calibri"/>
              <a:cs typeface="Calibri"/>
            </a:endParaRPr>
          </a:p>
          <a:p>
            <a:endParaRPr lang="en-US" dirty="0">
              <a:solidFill>
                <a:srgbClr val="9B111E"/>
              </a:solidFill>
              <a:latin typeface="Arial"/>
              <a:ea typeface="Calibri" panose="020F0502020204030204"/>
              <a:cs typeface="Calibri"/>
            </a:endParaRPr>
          </a:p>
          <a:p>
            <a:pPr lvl="1"/>
            <a:endParaRPr lang="en-US" dirty="0">
              <a:solidFill>
                <a:srgbClr val="9B111E"/>
              </a:solidFill>
              <a:latin typeface="Arial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Mean Force Integration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1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E0F68-C3FA-3955-3037-2828E8573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blob:null/c8288461-15af-4aed-a135-2f9048874fed">
            <a:extLst>
              <a:ext uri="{FF2B5EF4-FFF2-40B4-BE49-F238E27FC236}">
                <a16:creationId xmlns:a16="http://schemas.microsoft.com/office/drawing/2014/main" id="{DD6BF4BD-3E87-B878-48FA-5A791D5B5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4" y="-144463"/>
            <a:ext cx="2126071" cy="212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blob:null/c8288461-15af-4aed-a135-2f9048874fed">
            <a:extLst>
              <a:ext uri="{FF2B5EF4-FFF2-40B4-BE49-F238E27FC236}">
                <a16:creationId xmlns:a16="http://schemas.microsoft.com/office/drawing/2014/main" id="{8D2A57A4-C1BC-95BF-81C6-0E951843BC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A09FF0-2AF7-DDE3-F538-072918DA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1619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9C490C-3370-37DD-A35D-26F7BE90409D}"/>
              </a:ext>
            </a:extLst>
          </p:cNvPr>
          <p:cNvSpPr txBox="1">
            <a:spLocks/>
          </p:cNvSpPr>
          <p:nvPr/>
        </p:nvSpPr>
        <p:spPr>
          <a:xfrm>
            <a:off x="3606437" y="995013"/>
            <a:ext cx="497912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>
                <a:solidFill>
                  <a:srgbClr val="9B111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GB" sz="6600" b="1">
              <a:solidFill>
                <a:srgbClr val="9B111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2CF8D2B-9906-B8F7-741C-C2433DE5E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4" y="2944906"/>
            <a:ext cx="7582083" cy="3706438"/>
          </a:xfrm>
          <a:prstGeom prst="rect">
            <a:avLst/>
          </a:prstGeom>
        </p:spPr>
      </p:pic>
      <p:pic>
        <p:nvPicPr>
          <p:cNvPr id="13" name="Picture 12" descr="A qr code with circles and a logo&#10;&#10;Description automatically generated">
            <a:extLst>
              <a:ext uri="{FF2B5EF4-FFF2-40B4-BE49-F238E27FC236}">
                <a16:creationId xmlns:a16="http://schemas.microsoft.com/office/drawing/2014/main" id="{97EA05DF-3D80-3CCA-AE2B-4BFC4B16BF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82" y="2944906"/>
            <a:ext cx="2582758" cy="32290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C85FB27-AC7B-05B4-1DC1-BDA595D71791}"/>
              </a:ext>
            </a:extLst>
          </p:cNvPr>
          <p:cNvSpPr txBox="1"/>
          <p:nvPr/>
        </p:nvSpPr>
        <p:spPr>
          <a:xfrm>
            <a:off x="9017182" y="6252882"/>
            <a:ext cx="2675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9B111E"/>
                </a:solidFill>
              </a:rPr>
              <a:t>github.com/mme-ucl/MFI</a:t>
            </a:r>
            <a:endParaRPr lang="en-GB" b="1">
              <a:solidFill>
                <a:srgbClr val="9B111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553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Convergence with Force sampling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A1151-8825-7135-BC4E-7880B6CA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80" y="1519995"/>
            <a:ext cx="10515600" cy="5270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Sampling the gradient of the free energy rather than the absolute free energy </a:t>
            </a:r>
            <a:r>
              <a:rPr lang="en-GB" b="1" dirty="0">
                <a:solidFill>
                  <a:srgbClr val="9B111E"/>
                </a:solidFill>
                <a:latin typeface="Arial"/>
                <a:ea typeface="Calibri"/>
                <a:cs typeface="Calibri"/>
                <a:sym typeface="Wingdings" panose="05000000000000000000" pitchFamily="2" charset="2"/>
              </a:rPr>
              <a:t> Better convergence</a:t>
            </a:r>
            <a:endParaRPr lang="en-GB" b="1" dirty="0">
              <a:solidFill>
                <a:srgbClr val="9B111E"/>
              </a:solidFill>
              <a:latin typeface="Arial"/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GB" sz="3200" dirty="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References: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/>
              <a:t>[A1] Heras D.; Schmidt M. “</a:t>
            </a:r>
            <a:r>
              <a:rPr lang="en-US" sz="2400" dirty="0">
                <a:ea typeface="+mn-lt"/>
                <a:cs typeface="+mn-lt"/>
              </a:rPr>
              <a:t>Better Than Counting: Density Profiles from Force Sampling</a:t>
            </a:r>
            <a:r>
              <a:rPr lang="en-US" sz="2400" dirty="0"/>
              <a:t>”. Phys. Rev. Lett. 2017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400" dirty="0">
                <a:cs typeface="Calibri"/>
              </a:rPr>
              <a:t>[A2] </a:t>
            </a:r>
            <a:r>
              <a:rPr lang="en-US" sz="2400" dirty="0" err="1">
                <a:cs typeface="Calibri"/>
              </a:rPr>
              <a:t>Rottenberg</a:t>
            </a:r>
            <a:r>
              <a:rPr lang="en-US" sz="2400" dirty="0">
                <a:cs typeface="Calibri"/>
              </a:rPr>
              <a:t> B. "</a:t>
            </a:r>
            <a:r>
              <a:rPr lang="en-US" sz="2400" dirty="0">
                <a:ea typeface="+mn-lt"/>
                <a:cs typeface="+mn-lt"/>
              </a:rPr>
              <a:t>Use the force! Reduced variance estimators for densities, </a:t>
            </a:r>
            <a:r>
              <a:rPr lang="en-US" sz="2400" dirty="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radial distribution functions, and local mobilities in molecular simulations</a:t>
            </a:r>
            <a:r>
              <a:rPr lang="en-US" sz="2400" dirty="0">
                <a:ea typeface="+mn-lt"/>
                <a:cs typeface="+mn-lt"/>
              </a:rPr>
              <a:t>". J. Chem. Phys. 2020</a:t>
            </a:r>
            <a:endParaRPr lang="en-US" sz="2400" dirty="0">
              <a:cs typeface="Calibri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sz="2400" dirty="0"/>
          </a:p>
          <a:p>
            <a:pPr marL="457200" lvl="1" indent="0">
              <a:lnSpc>
                <a:spcPct val="150000"/>
              </a:lnSpc>
              <a:buNone/>
            </a:pPr>
            <a:endParaRPr lang="en-US" dirty="0">
              <a:solidFill>
                <a:srgbClr val="9B111E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786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6EA1151-8825-7135-BC4E-7880B6CA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880" y="1519995"/>
            <a:ext cx="10515600" cy="52701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3600" b="1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txt</a:t>
            </a:r>
          </a:p>
          <a:p>
            <a:pPr lvl="1">
              <a:lnSpc>
                <a:spcPct val="150000"/>
              </a:lnSpc>
            </a:pPr>
            <a:r>
              <a:rPr lang="en-GB" sz="3200">
                <a:solidFill>
                  <a:srgbClr val="9B111E"/>
                </a:solidFill>
                <a:latin typeface="Arial"/>
                <a:ea typeface="Calibri"/>
                <a:cs typeface="Calibri"/>
              </a:rPr>
              <a:t>txt</a:t>
            </a:r>
            <a:endParaRPr lang="en-US">
              <a:solidFill>
                <a:srgbClr val="9B111E"/>
              </a:solidFill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23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F76495-BF45-FB23-F16F-731A35AB5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83" y="1861062"/>
            <a:ext cx="5542768" cy="3400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B5BF4-F7C5-4B33-150D-C1F39590D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1439" y="1375395"/>
            <a:ext cx="4822796" cy="6903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C00000"/>
                </a:solidFill>
                <a:latin typeface="Arial"/>
                <a:cs typeface="Arial"/>
              </a:rPr>
              <a:t>Metadynamics</a:t>
            </a:r>
            <a:endParaRPr lang="en-US">
              <a:solidFill>
                <a:srgbClr val="C00000"/>
              </a:solidFill>
              <a:latin typeface="Arial"/>
              <a:cs typeface="Arial"/>
            </a:endParaRPr>
          </a:p>
          <a:p>
            <a:endParaRPr lang="en-US">
              <a:latin typeface="Arial"/>
              <a:ea typeface="Calibri" panose="020F0502020204030204"/>
              <a:cs typeface="Calibri"/>
            </a:endParaRPr>
          </a:p>
          <a:p>
            <a:pPr lvl="1"/>
            <a:endParaRPr lang="en-US">
              <a:latin typeface="Arial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Arial"/>
                <a:cs typeface="Arial"/>
              </a:rPr>
              <a:t>Enhanced Sampling - Methods</a:t>
            </a:r>
            <a:endParaRPr lang="en-GB" sz="4000" b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29345F9-5F0F-B3C3-C036-03DFF3254345}"/>
              </a:ext>
            </a:extLst>
          </p:cNvPr>
          <p:cNvSpPr txBox="1">
            <a:spLocks/>
          </p:cNvSpPr>
          <p:nvPr/>
        </p:nvSpPr>
        <p:spPr>
          <a:xfrm>
            <a:off x="6757147" y="1375391"/>
            <a:ext cx="4766766" cy="6903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>
                <a:solidFill>
                  <a:srgbClr val="C00000"/>
                </a:solidFill>
                <a:latin typeface="Arial"/>
                <a:ea typeface="Calibri"/>
                <a:cs typeface="Calibri"/>
              </a:rPr>
              <a:t>Umbrella sampling</a:t>
            </a:r>
            <a:endParaRPr lang="en-US" b="1">
              <a:solidFill>
                <a:srgbClr val="C00000"/>
              </a:solidFill>
              <a:latin typeface="Arial"/>
              <a:cs typeface="Arial"/>
            </a:endParaRPr>
          </a:p>
          <a:p>
            <a:pPr marL="0" indent="0" algn="ctr">
              <a:buNone/>
            </a:pPr>
            <a:endParaRPr lang="en-US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5980C9-23EE-0FC2-816A-D0310F78956E}"/>
              </a:ext>
            </a:extLst>
          </p:cNvPr>
          <p:cNvSpPr txBox="1">
            <a:spLocks/>
          </p:cNvSpPr>
          <p:nvPr/>
        </p:nvSpPr>
        <p:spPr>
          <a:xfrm>
            <a:off x="1161988" y="5264957"/>
            <a:ext cx="5058118" cy="1060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Autonomous exploration</a:t>
            </a:r>
            <a:endParaRPr lang="en-US" sz="2000">
              <a:solidFill>
                <a:schemeClr val="accent6">
                  <a:lumMod val="50000"/>
                </a:schemeClr>
              </a:solidFill>
              <a:ea typeface="Calibri"/>
              <a:cs typeface="Calibri"/>
            </a:endParaRPr>
          </a:p>
          <a:p>
            <a:pPr>
              <a:lnSpc>
                <a:spcPct val="70000"/>
              </a:lnSpc>
            </a:pP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Restricted parallelization</a:t>
            </a:r>
          </a:p>
          <a:p>
            <a:pPr>
              <a:lnSpc>
                <a:spcPct val="70000"/>
              </a:lnSpc>
            </a:pP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Can’t combine independent simulations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A780AB-09E9-4020-F464-1FD540E82C57}"/>
              </a:ext>
            </a:extLst>
          </p:cNvPr>
          <p:cNvSpPr txBox="1"/>
          <p:nvPr/>
        </p:nvSpPr>
        <p:spPr>
          <a:xfrm>
            <a:off x="1163507" y="6435470"/>
            <a:ext cx="5281559" cy="4267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/>
              <a:t>[1] </a:t>
            </a:r>
            <a:r>
              <a:rPr lang="en-US" sz="1050" err="1"/>
              <a:t>Laio</a:t>
            </a:r>
            <a:r>
              <a:rPr lang="en-US" sz="1050"/>
              <a:t> A.; Parrinello M. “Escaping free-energy minima”. Proc. Natl. Acad. Sci. 2002</a:t>
            </a:r>
          </a:p>
          <a:p>
            <a:r>
              <a:rPr lang="en-US" sz="1050"/>
              <a:t>[2] </a:t>
            </a:r>
            <a:r>
              <a:rPr lang="en-US" sz="1050" err="1"/>
              <a:t>Barducci</a:t>
            </a:r>
            <a:r>
              <a:rPr lang="en-US" sz="1050"/>
              <a:t> A.; Bussi G.; Parrinello M. “Well-tempered </a:t>
            </a:r>
            <a:r>
              <a:rPr lang="en-US" sz="1050" err="1"/>
              <a:t>metadynamics</a:t>
            </a:r>
            <a:r>
              <a:rPr lang="en-US" sz="1050"/>
              <a:t>” Phys. Rev. Lett. 2008</a:t>
            </a:r>
            <a:endParaRPr lang="en-GB" sz="10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27ED8-B89A-2C00-2814-B8F8731DA3D5}"/>
              </a:ext>
            </a:extLst>
          </p:cNvPr>
          <p:cNvSpPr txBox="1"/>
          <p:nvPr/>
        </p:nvSpPr>
        <p:spPr>
          <a:xfrm>
            <a:off x="6634068" y="6432127"/>
            <a:ext cx="42398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/>
              <a:t>[3] Torrie G.; </a:t>
            </a:r>
            <a:r>
              <a:rPr lang="en-US" sz="1050" err="1"/>
              <a:t>Valleau</a:t>
            </a:r>
            <a:r>
              <a:rPr lang="en-US" sz="1050"/>
              <a:t> J. “Nonphysical sampling distributions in Monte Carlo free-energy estimation: Umbrella sampling”. J. </a:t>
            </a:r>
            <a:r>
              <a:rPr lang="en-US" sz="1050" err="1"/>
              <a:t>Comput</a:t>
            </a:r>
            <a:r>
              <a:rPr lang="en-US" sz="1050"/>
              <a:t>. Phys. 1977</a:t>
            </a:r>
            <a:endParaRPr lang="en-GB" sz="105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908E470-58F7-E138-8464-F61E3578AEEF}"/>
              </a:ext>
            </a:extLst>
          </p:cNvPr>
          <p:cNvSpPr txBox="1">
            <a:spLocks/>
          </p:cNvSpPr>
          <p:nvPr/>
        </p:nvSpPr>
        <p:spPr>
          <a:xfrm>
            <a:off x="6630458" y="5264958"/>
            <a:ext cx="5058118" cy="10601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sz="2000">
                <a:solidFill>
                  <a:schemeClr val="accent6">
                    <a:lumMod val="50000"/>
                  </a:schemeClr>
                </a:solidFill>
                <a:latin typeface="Arial"/>
                <a:cs typeface="Arial"/>
              </a:rPr>
              <a:t>Independent simulations</a:t>
            </a:r>
            <a:endParaRPr lang="en-US" sz="2000">
              <a:solidFill>
                <a:schemeClr val="accent6">
                  <a:lumMod val="50000"/>
                </a:schemeClr>
              </a:solidFill>
              <a:latin typeface="Arial"/>
              <a:ea typeface="Calibri"/>
              <a:cs typeface="Arial"/>
            </a:endParaRPr>
          </a:p>
          <a:p>
            <a:pPr>
              <a:lnSpc>
                <a:spcPct val="70000"/>
              </a:lnSpc>
            </a:pPr>
            <a:r>
              <a:rPr lang="en-US" sz="2000">
                <a:solidFill>
                  <a:srgbClr val="385723"/>
                </a:solidFill>
                <a:latin typeface="Arial"/>
                <a:cs typeface="Arial"/>
              </a:rPr>
              <a:t>Controlled sampling</a:t>
            </a:r>
          </a:p>
          <a:p>
            <a:pPr>
              <a:lnSpc>
                <a:spcPct val="70000"/>
              </a:lnSpc>
            </a:pPr>
            <a:r>
              <a:rPr lang="en-US" sz="2000">
                <a:solidFill>
                  <a:srgbClr val="FF0000"/>
                </a:solidFill>
                <a:latin typeface="Arial"/>
                <a:cs typeface="Arial"/>
              </a:rPr>
              <a:t>Requires knowledge of CV space</a:t>
            </a:r>
          </a:p>
        </p:txBody>
      </p:sp>
      <p:pic>
        <p:nvPicPr>
          <p:cNvPr id="11" name="Picture 10" descr="A diagram of a function&#10;&#10;Description automatically generated">
            <a:extLst>
              <a:ext uri="{FF2B5EF4-FFF2-40B4-BE49-F238E27FC236}">
                <a16:creationId xmlns:a16="http://schemas.microsoft.com/office/drawing/2014/main" id="{C94F2A99-083B-3FE9-561C-2A5D3CA7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665" y="1856180"/>
            <a:ext cx="5542769" cy="34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1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B5BF4-F7C5-4B33-150D-C1F39590DC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3137" y="1442543"/>
                <a:ext cx="11627841" cy="5337396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9B111E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</a:rPr>
                  <a:t>Unbiased sampling</a:t>
                </a:r>
                <a:r>
                  <a:rPr lang="en-US" sz="2400" dirty="0">
                    <a:solidFill>
                      <a:srgbClr val="9B111E"/>
                    </a:solidFill>
                    <a:latin typeface="Arial" panose="020B0604020202020204" pitchFamily="34" charset="0"/>
                    <a:ea typeface="Calibri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𝐹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=−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/>
                        <a:cs typeface="Calibri"/>
                      </a:rPr>
                      <m:t>𝑘𝑇</m:t>
                    </m:r>
                    <m:func>
                      <m:func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4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libri"/>
                                <a:cs typeface="Calibri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libri"/>
                                    <a:cs typeface="Calibri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GB" b="0" dirty="0">
                  <a:solidFill>
                    <a:schemeClr val="tx1"/>
                  </a:solidFill>
                  <a:latin typeface="Arial" panose="020B0604020202020204" pitchFamily="34" charset="0"/>
                  <a:ea typeface="Calibri"/>
                  <a:cs typeface="Calibri"/>
                </a:endParaRPr>
              </a:p>
              <a:p>
                <a:pPr>
                  <a:lnSpc>
                    <a:spcPct val="100000"/>
                  </a:lnSpc>
                </a:pP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ea typeface="Calibri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400" b="1" dirty="0">
                    <a:solidFill>
                      <a:srgbClr val="9B11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Biased sampling</a:t>
                </a:r>
                <a:r>
                  <a:rPr lang="en-GB" sz="2400" b="1" dirty="0">
                    <a:solidFill>
                      <a:srgbClr val="9B11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𝑘𝑇</m:t>
                    </m:r>
                    <m:func>
                      <m:func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𝑙𝑛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GB" sz="600" b="1" dirty="0">
                  <a:solidFill>
                    <a:srgbClr val="9B111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 dirty="0">
                    <a:solidFill>
                      <a:srgbClr val="9B11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Mean force</a:t>
                </a:r>
                <a:r>
                  <a:rPr lang="en-US" dirty="0">
                    <a:solidFill>
                      <a:srgbClr val="9B11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en-GB" dirty="0">
                    <a:solidFill>
                      <a:srgbClr val="9B111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   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libri"/>
                            <a:cs typeface="Calibri"/>
                          </a:rPr>
                          <m:t>𝑘𝑇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p>
                                </m:sSubSup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</m:func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</m:e>
                          <m:sub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num>
                      <m:den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𝑑𝑠</m:t>
                        </m:r>
                      </m:den>
                    </m:f>
                  </m:oMath>
                </a14:m>
                <a:endParaRPr lang="en-GB" b="0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GB" sz="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b="1" dirty="0">
                    <a:solidFill>
                      <a:srgbClr val="9B111E"/>
                    </a:solidFill>
                    <a:latin typeface="Arial"/>
                    <a:cs typeface="Arial"/>
                  </a:rPr>
                  <a:t>Average mean force</a:t>
                </a:r>
                <a:r>
                  <a:rPr lang="en-GB" b="1" dirty="0">
                    <a:solidFill>
                      <a:srgbClr val="9B111E"/>
                    </a:solidFill>
                    <a:latin typeface="Arial"/>
                    <a:cs typeface="Arial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𝑑𝐹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>
                  <a:latin typeface="Arial"/>
                </a:endParaRPr>
              </a:p>
              <a:p>
                <a:r>
                  <a:rPr lang="en-US" b="1" dirty="0">
                    <a:solidFill>
                      <a:srgbClr val="9B111E"/>
                    </a:solidFill>
                    <a:latin typeface="Arial"/>
                    <a:cs typeface="Arial"/>
                  </a:rPr>
                  <a:t>"On-the-fly"</a:t>
                </a:r>
                <a:r>
                  <a:rPr lang="en-GB" b="1" dirty="0">
                    <a:solidFill>
                      <a:srgbClr val="9B111E"/>
                    </a:solidFill>
                    <a:latin typeface="Arial"/>
                    <a:cs typeface="Arial"/>
                  </a:rPr>
                  <a:t> convergence estimator: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𝑑𝑠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</m:t>
                                    </m:r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𝑑𝐹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</m:d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𝑑𝑠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GB" dirty="0">
                  <a:solidFill>
                    <a:srgbClr val="9B111E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1B5BF4-F7C5-4B33-150D-C1F39590DC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3137" y="1442543"/>
                <a:ext cx="11627841" cy="5337396"/>
              </a:xfrm>
              <a:blipFill>
                <a:blip r:embed="rId2"/>
                <a:stretch>
                  <a:fillRect l="-944" t="-4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Mean Force Integration 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B910573-0C1E-AE66-8A92-C1CCF161D651}"/>
              </a:ext>
            </a:extLst>
          </p:cNvPr>
          <p:cNvCxnSpPr>
            <a:cxnSpLocks/>
          </p:cNvCxnSpPr>
          <p:nvPr/>
        </p:nvCxnSpPr>
        <p:spPr>
          <a:xfrm flipV="1">
            <a:off x="8343808" y="3281773"/>
            <a:ext cx="833718" cy="766482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BE9AA29-DE90-42B1-3AA9-463E7A4F1A88}"/>
              </a:ext>
            </a:extLst>
          </p:cNvPr>
          <p:cNvSpPr/>
          <p:nvPr/>
        </p:nvSpPr>
        <p:spPr>
          <a:xfrm>
            <a:off x="3335814" y="3169679"/>
            <a:ext cx="4551623" cy="948947"/>
          </a:xfrm>
          <a:prstGeom prst="rect">
            <a:avLst/>
          </a:prstGeom>
          <a:noFill/>
          <a:ln w="28575">
            <a:solidFill>
              <a:srgbClr val="9B11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BFF82F-7EF4-8CD1-D1E3-B96FBDBF76FE}"/>
                  </a:ext>
                </a:extLst>
              </p:cNvPr>
              <p:cNvSpPr txBox="1"/>
              <p:nvPr/>
            </p:nvSpPr>
            <p:spPr>
              <a:xfrm>
                <a:off x="8721687" y="1291325"/>
                <a:ext cx="3463190" cy="822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Ensemble average of bias: </a:t>
                </a:r>
                <a:br>
                  <a:rPr lang="en-US" sz="1400" dirty="0">
                    <a:solidFill>
                      <a:schemeClr val="bg1">
                        <a:lumMod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sz="400" dirty="0">
                  <a:solidFill>
                    <a:schemeClr val="bg1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func>
                      <m:funcPr>
                        <m:ctrlPr>
                          <a:rPr lang="en-US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supHide m:val="on"/>
                                <m:ctrlPr>
                                  <a:rPr lang="en-US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tx1">
                                                <a:lumMod val="65000"/>
                                                <a:lumOff val="3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</m:d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e>
                            </m:nary>
                          </m:num>
                          <m:den>
                            <m:nary>
                              <m:naryPr>
                                <m:supHide m:val="on"/>
                                <m:ctrlPr>
                                  <a:rPr lang="en-US" sz="1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tx1">
                                            <a:lumMod val="65000"/>
                                            <a:lumOff val="3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b="0" i="1" smtClean="0">
                                    <a:solidFill>
                                      <a:schemeClr val="tx1">
                                        <a:lumMod val="65000"/>
                                        <a:lumOff val="3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𝑑𝑠</m:t>
                                </m:r>
                              </m:e>
                            </m:nary>
                          </m:den>
                        </m:f>
                      </m:e>
                    </m:func>
                  </m:oMath>
                </a14:m>
                <a:endParaRPr lang="en-GB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0BFF82F-7EF4-8CD1-D1E3-B96FBDBF7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687" y="1291325"/>
                <a:ext cx="3463190" cy="822148"/>
              </a:xfrm>
              <a:prstGeom prst="rect">
                <a:avLst/>
              </a:prstGeom>
              <a:blipFill>
                <a:blip r:embed="rId4"/>
                <a:stretch>
                  <a:fillRect t="-1481" b="-4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0C5374-E1C3-B6A7-E21D-20A58CA720F2}"/>
                  </a:ext>
                </a:extLst>
              </p:cNvPr>
              <p:cNvSpPr txBox="1"/>
              <p:nvPr/>
            </p:nvSpPr>
            <p:spPr>
              <a:xfrm>
                <a:off x="8934042" y="2965660"/>
                <a:ext cx="7108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9B111E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0</m:t>
                      </m:r>
                    </m:oMath>
                  </m:oMathPara>
                </a14:m>
                <a:endParaRPr lang="en-GB" dirty="0">
                  <a:solidFill>
                    <a:srgbClr val="9B111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0C5374-E1C3-B6A7-E21D-20A58CA720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042" y="2965660"/>
                <a:ext cx="7108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5FF6AD0-1A45-0C91-664C-42907C796599}"/>
              </a:ext>
            </a:extLst>
          </p:cNvPr>
          <p:cNvSpPr txBox="1"/>
          <p:nvPr/>
        </p:nvSpPr>
        <p:spPr>
          <a:xfrm>
            <a:off x="12408" y="6299150"/>
            <a:ext cx="12345444" cy="5924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50" dirty="0"/>
              <a:t>[4] </a:t>
            </a:r>
            <a:r>
              <a:rPr lang="en-US" sz="1050" dirty="0" err="1">
                <a:ea typeface="+mn-lt"/>
                <a:cs typeface="+mn-lt"/>
              </a:rPr>
              <a:t>Kästner</a:t>
            </a:r>
            <a:r>
              <a:rPr lang="en-US" sz="1050" dirty="0"/>
              <a:t> J.; </a:t>
            </a:r>
            <a:r>
              <a:rPr lang="en-US" sz="1050" dirty="0">
                <a:ea typeface="+mn-lt"/>
                <a:cs typeface="+mn-lt"/>
              </a:rPr>
              <a:t>Thiel W</a:t>
            </a:r>
            <a:r>
              <a:rPr lang="en-US" sz="1050" dirty="0"/>
              <a:t>. “</a:t>
            </a:r>
            <a:r>
              <a:rPr lang="en-US" sz="1050" dirty="0">
                <a:ea typeface="+mn-lt"/>
                <a:cs typeface="+mn-lt"/>
              </a:rPr>
              <a:t>Bridging the gap between thermodynamic integration and umbrella sampling provides a novel analysis method: “Umbrella integration”.</a:t>
            </a:r>
            <a:r>
              <a:rPr lang="en-US" sz="1050" dirty="0"/>
              <a:t> J. Chem. Phys. 2005</a:t>
            </a:r>
          </a:p>
          <a:p>
            <a:r>
              <a:rPr lang="en-US" sz="1050" dirty="0">
                <a:cs typeface="Calibri"/>
              </a:rPr>
              <a:t>[5] </a:t>
            </a:r>
            <a:r>
              <a:rPr lang="en-US" sz="1050" dirty="0" err="1">
                <a:cs typeface="Calibri"/>
              </a:rPr>
              <a:t>Marinova</a:t>
            </a:r>
            <a:r>
              <a:rPr lang="en-US" sz="1050" dirty="0">
                <a:cs typeface="Calibri"/>
              </a:rPr>
              <a:t> V.; Salvalaglio M. "</a:t>
            </a:r>
            <a:r>
              <a:rPr lang="en-US" sz="1050" dirty="0">
                <a:ea typeface="+mn-lt"/>
                <a:cs typeface="+mn-lt"/>
              </a:rPr>
              <a:t>Time-independent free energies from metadynamics via mean force integration". </a:t>
            </a:r>
            <a:r>
              <a:rPr lang="en-US" sz="1100" dirty="0">
                <a:ea typeface="+mn-lt"/>
                <a:cs typeface="+mn-lt"/>
              </a:rPr>
              <a:t> J. Chem. Phys. 2019</a:t>
            </a:r>
          </a:p>
          <a:p>
            <a:r>
              <a:rPr lang="en-US" sz="1100" dirty="0">
                <a:ea typeface="+mn-lt"/>
                <a:cs typeface="+mn-lt"/>
              </a:rPr>
              <a:t>[6]  Bjola A.; Salvalaglio M. “Estimating Free Energy Surfaces and their Convergence from multiple, independent static and history-dependent biased </a:t>
            </a:r>
            <a:r>
              <a:rPr lang="en-GB" sz="1100" dirty="0">
                <a:ea typeface="+mn-lt"/>
                <a:cs typeface="+mn-lt"/>
              </a:rPr>
              <a:t>MD</a:t>
            </a:r>
            <a:r>
              <a:rPr lang="en-US" sz="1100" dirty="0">
                <a:ea typeface="+mn-lt"/>
                <a:cs typeface="+mn-lt"/>
              </a:rPr>
              <a:t> simulations with </a:t>
            </a:r>
            <a:r>
              <a:rPr lang="en-US" sz="1100" dirty="0" err="1">
                <a:ea typeface="+mn-lt"/>
                <a:cs typeface="+mn-lt"/>
              </a:rPr>
              <a:t>Mea</a:t>
            </a:r>
            <a:r>
              <a:rPr lang="en-GB" sz="1100" dirty="0">
                <a:ea typeface="+mn-lt"/>
                <a:cs typeface="+mn-lt"/>
              </a:rPr>
              <a:t>n </a:t>
            </a:r>
            <a:r>
              <a:rPr lang="en-US" sz="1100" dirty="0">
                <a:ea typeface="+mn-lt"/>
                <a:cs typeface="+mn-lt"/>
              </a:rPr>
              <a:t>Force Integration.”. </a:t>
            </a:r>
            <a:r>
              <a:rPr lang="en-US" sz="1100" dirty="0" err="1">
                <a:ea typeface="+mn-lt"/>
                <a:cs typeface="+mn-lt"/>
              </a:rPr>
              <a:t>ChemRxiv</a:t>
            </a:r>
            <a:r>
              <a:rPr lang="en-US" sz="1100" dirty="0">
                <a:ea typeface="+mn-lt"/>
                <a:cs typeface="+mn-lt"/>
              </a:rPr>
              <a:t> 2024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A20151-B6E5-3BAE-4F11-AF995F78C5D1}"/>
              </a:ext>
            </a:extLst>
          </p:cNvPr>
          <p:cNvCxnSpPr>
            <a:cxnSpLocks/>
          </p:cNvCxnSpPr>
          <p:nvPr/>
        </p:nvCxnSpPr>
        <p:spPr>
          <a:xfrm flipV="1">
            <a:off x="8343808" y="1882588"/>
            <a:ext cx="759851" cy="467630"/>
          </a:xfrm>
          <a:prstGeom prst="straightConnector1">
            <a:avLst/>
          </a:prstGeom>
          <a:ln w="38100">
            <a:solidFill>
              <a:srgbClr val="9B111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4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Arial"/>
                <a:cs typeface="Arial"/>
              </a:rPr>
              <a:t>Mean Force Integration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0FFF04E-A83B-831B-D8E6-A681097C0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25272"/>
            <a:ext cx="12192000" cy="4940839"/>
          </a:xfrm>
        </p:spPr>
      </p:pic>
    </p:spTree>
    <p:extLst>
      <p:ext uri="{BB962C8B-B14F-4D97-AF65-F5344CB8AC3E}">
        <p14:creationId xmlns:p14="http://schemas.microsoft.com/office/powerpoint/2010/main" val="82358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Arial"/>
                <a:cs typeface="Arial"/>
              </a:rPr>
              <a:t>Mean Force Integration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9FFC228-8679-4DAD-2F96-A11B51FDD9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36477"/>
            <a:ext cx="12192000" cy="4929634"/>
          </a:xfrm>
        </p:spPr>
      </p:pic>
    </p:spTree>
    <p:extLst>
      <p:ext uri="{BB962C8B-B14F-4D97-AF65-F5344CB8AC3E}">
        <p14:creationId xmlns:p14="http://schemas.microsoft.com/office/powerpoint/2010/main" val="158596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Arial"/>
                <a:cs typeface="Arial"/>
              </a:rPr>
              <a:t>Mean Force Integration</a:t>
            </a:r>
          </a:p>
        </p:txBody>
      </p:sp>
      <p:pic>
        <p:nvPicPr>
          <p:cNvPr id="2" name="trim.E4EECF01-52B7-42B4-81BD-8F6BF11A3E4B.MOV">
            <a:hlinkClick r:id="" action="ppaction://media"/>
            <a:extLst>
              <a:ext uri="{FF2B5EF4-FFF2-40B4-BE49-F238E27FC236}">
                <a16:creationId xmlns:a16="http://schemas.microsoft.com/office/drawing/2014/main" id="{18B74EB0-D79F-79BD-2E17-3FBE241A4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899" y="1543327"/>
            <a:ext cx="12195899" cy="4915919"/>
          </a:xfrm>
        </p:spPr>
      </p:pic>
    </p:spTree>
    <p:extLst>
      <p:ext uri="{BB962C8B-B14F-4D97-AF65-F5344CB8AC3E}">
        <p14:creationId xmlns:p14="http://schemas.microsoft.com/office/powerpoint/2010/main" val="129021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F9C3BF-0F2D-59EC-1454-5B1AC214CD71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>
                <a:solidFill>
                  <a:schemeClr val="bg1"/>
                </a:solidFill>
                <a:latin typeface="Arial"/>
                <a:cs typeface="Arial"/>
              </a:rPr>
              <a:t>Mean Force Integration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E102FF2-DA6D-BDAA-8C44-512341486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536477"/>
            <a:ext cx="12192000" cy="4929634"/>
          </a:xfrm>
        </p:spPr>
      </p:pic>
    </p:spTree>
    <p:extLst>
      <p:ext uri="{BB962C8B-B14F-4D97-AF65-F5344CB8AC3E}">
        <p14:creationId xmlns:p14="http://schemas.microsoft.com/office/powerpoint/2010/main" val="222862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0EC65-E43F-8FAD-EF74-691D9DFA0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88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9B655-1F17-09AF-4B1D-075F5847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5683"/>
            <a:ext cx="12191999" cy="492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5CEE4-3749-B8E7-4E9F-35D186B387E6}"/>
              </a:ext>
            </a:extLst>
          </p:cNvPr>
          <p:cNvSpPr txBox="1"/>
          <p:nvPr/>
        </p:nvSpPr>
        <p:spPr>
          <a:xfrm>
            <a:off x="330450" y="497156"/>
            <a:ext cx="9545156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000" b="1" dirty="0">
                <a:solidFill>
                  <a:schemeClr val="bg1"/>
                </a:solidFill>
                <a:latin typeface="Arial"/>
                <a:cs typeface="Arial"/>
              </a:rPr>
              <a:t>Convergence Estimator</a:t>
            </a:r>
            <a:endParaRPr lang="en-US" sz="40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14377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f622f8-3853-4720-8211-479251ace5b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830F66496B4F4DA1D07566FC8A4901" ma:contentTypeVersion="16" ma:contentTypeDescription="Create a new document." ma:contentTypeScope="" ma:versionID="22af132547d6c109565da1781eb2a006">
  <xsd:schema xmlns:xsd="http://www.w3.org/2001/XMLSchema" xmlns:xs="http://www.w3.org/2001/XMLSchema" xmlns:p="http://schemas.microsoft.com/office/2006/metadata/properties" xmlns:ns3="25f622f8-3853-4720-8211-479251ace5b9" xmlns:ns4="be333137-7148-4e1e-89f7-814dd07ff4b2" targetNamespace="http://schemas.microsoft.com/office/2006/metadata/properties" ma:root="true" ma:fieldsID="0a0e307706ef28aecc47cb5262fcd55b" ns3:_="" ns4:_="">
    <xsd:import namespace="25f622f8-3853-4720-8211-479251ace5b9"/>
    <xsd:import namespace="be333137-7148-4e1e-89f7-814dd07ff4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f622f8-3853-4720-8211-479251ace5b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333137-7148-4e1e-89f7-814dd07ff4b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C90D4A-712D-4B40-AAA1-0868279CE43E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e333137-7148-4e1e-89f7-814dd07ff4b2"/>
    <ds:schemaRef ds:uri="http://purl.org/dc/elements/1.1/"/>
    <ds:schemaRef ds:uri="http://schemas.microsoft.com/office/2006/metadata/properties"/>
    <ds:schemaRef ds:uri="25f622f8-3853-4720-8211-479251ace5b9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01DDCEA-B7A9-4069-8507-D9E06414D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3E1B3D-EF3E-4195-8DFA-E022301C0E2A}">
  <ds:schemaRefs>
    <ds:schemaRef ds:uri="25f622f8-3853-4720-8211-479251ace5b9"/>
    <ds:schemaRef ds:uri="be333137-7148-4e1e-89f7-814dd07ff4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672</Words>
  <Application>Microsoft Office PowerPoint</Application>
  <PresentationFormat>Widescreen</PresentationFormat>
  <Paragraphs>142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Mean Force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 Force Integration</dc:title>
  <dc:creator>Bjola, Antoniu</dc:creator>
  <cp:lastModifiedBy>Bjola, Antoniu</cp:lastModifiedBy>
  <cp:revision>14</cp:revision>
  <dcterms:created xsi:type="dcterms:W3CDTF">2022-07-06T08:03:35Z</dcterms:created>
  <dcterms:modified xsi:type="dcterms:W3CDTF">2024-03-22T05:42:32Z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0x01010020830F66496B4F4DA1D07566FC8A4901</vt:lpwstr>
  </property>
</Properties>
</file>